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17"/>
  </p:notesMasterIdLst>
  <p:sldIdLst>
    <p:sldId id="271" r:id="rId6"/>
    <p:sldId id="285" r:id="rId7"/>
    <p:sldId id="296" r:id="rId8"/>
    <p:sldId id="297" r:id="rId9"/>
    <p:sldId id="299" r:id="rId10"/>
    <p:sldId id="300" r:id="rId11"/>
    <p:sldId id="262" r:id="rId12"/>
    <p:sldId id="272" r:id="rId13"/>
    <p:sldId id="273" r:id="rId14"/>
    <p:sldId id="298" r:id="rId15"/>
    <p:sldId id="29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79"/>
    <p:restoredTop sz="96336"/>
  </p:normalViewPr>
  <p:slideViewPr>
    <p:cSldViewPr snapToGrid="0" snapToObjects="1" showGuide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t>01.06.2021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5F822-ADA7-477E-8AFA-A687E546C44E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434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7391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01962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43752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077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4940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89997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3883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C065F-0620-446C-96DC-CEBF79087367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01.06.2021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01.06.2021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01.06.2021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01.06.2021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01.06.2021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01.06.2021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01.06.2021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01.06.2021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01.06.2021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01.06.2021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01.06.2021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t>01.06.2021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Planów gospodarowania wodami – </a:t>
            </a:r>
            <a:r>
              <a:rPr lang="pl-PL" sz="2400" b="1" dirty="0" err="1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IIaPGW</a:t>
            </a:r>
            <a:endParaRPr lang="pl-PL" sz="2400" b="1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64F2114-E22D-F940-B800-E6B7B41628A3}"/>
              </a:ext>
            </a:extLst>
          </p:cNvPr>
          <p:cNvSpPr txBox="1"/>
          <p:nvPr/>
        </p:nvSpPr>
        <p:spPr>
          <a:xfrm>
            <a:off x="1542085" y="2642800"/>
            <a:ext cx="9107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Odstępstwa w przypadku braku możliwości osiągnięcia celów środowiskowych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Obszar dorzecza Wisły - region wodny Górnej-Wschodniej Wisły</a:t>
            </a:r>
            <a:b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Obszar dorzecza Dniestru</a:t>
            </a:r>
            <a:endParaRPr lang="pl-PL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tekst, przyroda, góry&#10;&#10;Opis wygenerowany automatycznie">
            <a:extLst>
              <a:ext uri="{FF2B5EF4-FFF2-40B4-BE49-F238E27FC236}">
                <a16:creationId xmlns:a16="http://schemas.microsoft.com/office/drawing/2014/main" id="{DC8F084A-AE67-4F2B-BD9C-1FA02593E9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7303" y="4076700"/>
            <a:ext cx="121920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786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Odstępstwa w przypadku braku możliwości osiągnięcia celów środowiskowych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ABB34F09-125E-47B2-BCB3-976A995A3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833486" y="1093910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regionu wodnego Górnej-Wschodniej Wisły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095489"/>
              </p:ext>
            </p:extLst>
          </p:nvPr>
        </p:nvGraphicFramePr>
        <p:xfrm>
          <a:off x="1256093" y="1942614"/>
          <a:ext cx="9678153" cy="2087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1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23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330">
                  <a:extLst>
                    <a:ext uri="{9D8B030D-6E8A-4147-A177-3AD203B41FA5}">
                      <a16:colId xmlns:a16="http://schemas.microsoft.com/office/drawing/2014/main" val="3329343100"/>
                    </a:ext>
                  </a:extLst>
                </a:gridCol>
                <a:gridCol w="19023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</a:t>
                      </a:r>
                      <a:r>
                        <a:rPr lang="pl-PL" sz="13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RWr</a:t>
                      </a:r>
                      <a:endParaRPr lang="pl-PL" sz="13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[szt.]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[szt.]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[%]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69,6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[%]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72,5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9,1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2970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</a:t>
            </a:r>
            <a:r>
              <a:rPr lang="pl-PL" b="1" dirty="0">
                <a:solidFill>
                  <a:srgbClr val="4472C4">
                    <a:lumMod val="7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regionu wodnego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Górnej-Wschodniej Wisły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701255"/>
              </p:ext>
            </p:extLst>
          </p:nvPr>
        </p:nvGraphicFramePr>
        <p:xfrm>
          <a:off x="650341" y="1632443"/>
          <a:ext cx="10891317" cy="271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8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0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0788">
                  <a:extLst>
                    <a:ext uri="{9D8B030D-6E8A-4147-A177-3AD203B41FA5}">
                      <a16:colId xmlns:a16="http://schemas.microsoft.com/office/drawing/2014/main" val="1701084386"/>
                    </a:ext>
                  </a:extLst>
                </a:gridCol>
                <a:gridCol w="21407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</a:t>
                      </a:r>
                      <a:r>
                        <a:rPr lang="pl-PL" sz="13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RWr</a:t>
                      </a:r>
                      <a:endParaRPr lang="pl-PL" sz="13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ze względu na warunki naturalne mające wpływ na skuteczność działań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ze względu na możliwości techniczne i/lub nieproporcjonalne koszty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warunki naturalne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działalność człowieka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149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5312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833486" y="1093910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regionu wodnego Dniestru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6653435"/>
              </p:ext>
            </p:extLst>
          </p:nvPr>
        </p:nvGraphicFramePr>
        <p:xfrm>
          <a:off x="1195057" y="1942614"/>
          <a:ext cx="9913545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29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5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53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[szt.]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[szt.]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[%]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[%]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0114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regionu wodnego Dniestru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216915"/>
              </p:ext>
            </p:extLst>
          </p:nvPr>
        </p:nvGraphicFramePr>
        <p:xfrm>
          <a:off x="552262" y="1632443"/>
          <a:ext cx="10710249" cy="232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9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0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02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ze względu na warunki naturalne mające wpływ na skuteczność działań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ze względu na możliwości techniczne i/lub nieproporcjonalne koszty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warunki naturalne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działalność człowieka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7083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Konsekwencje ustanowienia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05233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Każde odstępstwo jest uzasadnione konkretnym rodzajem presji.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odstępstwa nie może być traktowane jako przesłanka do tego, by nie realizować wszystkich wykonalnych </a:t>
            </a:r>
            <a:b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(i niepowodujących nieproporcjonalnych kosztów) działań na rzecz poprawy stanu wód.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odstępstwa nie może być traktowane jako dopuszczalność dalszego pogorszenia stanu wód.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złagodzonego celu środowiskowego powinno być brane pod uwagę przy wydawaniu decyzji administracyjnych, np. pozwoleń wodnoprawnych. 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060080C-98A2-4FEB-A937-319B563E5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3980597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623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Definicje zjawisk warunkujących zastosowanie odstępstwa w trybie art. 4.6 RDW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0" y="1579921"/>
            <a:ext cx="10751683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Okoliczności charakteru naturalnego lub siły wyższe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wszelkie nie dające się przewidzieć i niemożliwe do zapobieżenia zdarzenia wynikające z działań sił przyrody, które doprowadziły do naruszenia zakładanych wskaźników stanu/potencjału ekologicznego lub chemicznego jcwp i obniżenia ich o co najmniej jedną klasę - z zastrzeżeniem, że skutki o których mowa mogą utrzymać się przez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co najmniej 60 dni, a przywrócenie stanu wód sprzed wystąpienia zdarzenia losowego wymaga ingerencji człowieka.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Ekstremalna powódź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każdy z typów powodzi (powódź rzeczna, opadowa, od wód gruntowych, od strony morza, w wyniku nieprzewidzianej awarii urządzeń hydrotechnicznych oraz wywołana innymi czynnikami, w tym o nieznanej genezie), która doprowadziła do naruszenia zakładanych wskaźników stanu/potencjału ekologicznego lub chemicznego jcwp i obniżenia ich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 co najmniej jedną klasę z zastrzeżeniem, że skutki o których mowa mogą utrzymać się przez co najmniej 60 dni, a przywrócenie stanu wód sprzed wystąpienia powodzi wymaga natychmiastowej ingerencji człowieka.</a:t>
            </a:r>
          </a:p>
        </p:txBody>
      </p:sp>
    </p:spTree>
    <p:extLst>
      <p:ext uri="{BB962C8B-B14F-4D97-AF65-F5344CB8AC3E}">
        <p14:creationId xmlns:p14="http://schemas.microsoft.com/office/powerpoint/2010/main" val="346532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Definicje zjawisk warunkujących zastosowanie odstępstwa w trybie art. 4.6 RDW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29" y="1579921"/>
            <a:ext cx="11213411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Przedłużająca się susza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zjawisko polegające na wystąpieniu suszy hydrologicznej lub hydrogeologicznej na poziomie lokalnym,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subregionalnym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lub regionalnym, które doprowadziło do naruszenia zakładanych wskaźników stanu/potencjału ekologicznego lub chemicznego jcwp (lub: stanu ilościowego i chemicznego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i obniżenia ich o co najmniej jedną klasę z zastrzeżeniem, że skutki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 których mowa utrzymują się przez co najmniej 60 dni, a przywrócenie stanu wód sprzed wystąpienia suszy wymaga ingerencji człowieka.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Nieprzewidziana awaria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nieprzewidziana poważna awaria jakiegokolwiek zakładu, instalacji lub urządzenia, w wyniku której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 środowiska wodnego przedostały się substancje powodujące naruszenie zakładanych wskaźników stanu/potencjału ekologicznego lub chemicznego jcwp i obniżenia ich o co najmniej jedną klasę z zastrzeżeniem, że skutki o których mowa mogą utrzymać się przez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co najmniej 60 dni, a przywrócenie pierwotnego stanu wód sprzed wystąpienia awarii wymaga natychmiastowej ingerencji człowieka. 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18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Podsumowanie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131976" y="1579921"/>
            <a:ext cx="11875874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FontTx/>
              <a:buAutoNum type="arabicPeriod"/>
              <a:tabLst>
                <a:tab pos="7620000" algn="l"/>
              </a:tabLst>
              <a:defRPr/>
            </a:pP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odstępstw w trybie art. 4.4 RDW dla regionu wodnego Górnej-Wschodniej Wisły: 	</a:t>
            </a: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147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  <a:tabLst>
                <a:tab pos="7620000" algn="l"/>
              </a:tabLst>
              <a:defRPr/>
            </a:pP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odstępstw w trybie art. 4.5 RDW dla regionu wodnego Górnej-Wschodniej Wisły: 	</a:t>
            </a: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154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7620000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Liczba odstępstw w trybie art. 4.4 RDW dla regionu wodnego Dniestru: 	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1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7620000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Liczba odstępstw w trybie art. 4.5 RDW dla regionu</a:t>
            </a:r>
            <a:r>
              <a:rPr kumimoji="0" lang="pl-PL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wodnego Dniestru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:	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1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Szczegółowe informacje na temat odstępstw (przyczyny, uzasadnienie, wskaźniki objęte odstępstwem): </a:t>
            </a:r>
            <a:b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Wykaz odstępstw – załącznik do IIaPGW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060080C-98A2-4FEB-A937-319B563E5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0429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aiGodzina xmlns="813e82e0-154b-4183-8da6-9a8069cccc66">2021-04-26T10:52:54+00:00</DataiGodzina>
  </documentManagement>
</p:properties>
</file>

<file path=customXml/item3.xml><?xml version="1.0" encoding="utf-8"?>
<?mso-contentType ?>
<SharedContentType xmlns="Microsoft.SharePoint.Taxonomy.ContentTypeSync" SourceId="10f259f9-296d-45ec-b40f-2b565e2e2123" ContentTypeId="0x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975B71933B6548BA6545A665B53A25" ma:contentTypeVersion="13" ma:contentTypeDescription="Create a new document." ma:contentTypeScope="" ma:versionID="4b3e346089dfec47693568c7c780b097">
  <xsd:schema xmlns:xsd="http://www.w3.org/2001/XMLSchema" xmlns:xs="http://www.w3.org/2001/XMLSchema" xmlns:p="http://schemas.microsoft.com/office/2006/metadata/properties" xmlns:ns2="813e82e0-154b-4183-8da6-9a8069cccc66" xmlns:ns3="c947fafa-9138-486d-ae8b-4def84560bfe" targetNamespace="http://schemas.microsoft.com/office/2006/metadata/properties" ma:root="true" ma:fieldsID="be7c2290b1d64e8fdd2498958f257e52" ns2:_="" ns3:_="">
    <xsd:import namespace="813e82e0-154b-4183-8da6-9a8069cccc66"/>
    <xsd:import namespace="c947fafa-9138-486d-ae8b-4def84560b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DataiGodzina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e82e0-154b-4183-8da6-9a8069cccc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DataiGodzina" ma:index="17" nillable="true" ma:displayName="Data i Godzina" ma:default="[today]" ma:format="DateTime" ma:internalName="DataiGodzina">
      <xsd:simpleType>
        <xsd:restriction base="dms:DateTime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7fafa-9138-486d-ae8b-4def84560bf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  <ds:schemaRef ds:uri="813e82e0-154b-4183-8da6-9a8069cccc66"/>
  </ds:schemaRefs>
</ds:datastoreItem>
</file>

<file path=customXml/itemProps3.xml><?xml version="1.0" encoding="utf-8"?>
<ds:datastoreItem xmlns:ds="http://schemas.openxmlformats.org/officeDocument/2006/customXml" ds:itemID="{B341F31D-9B2C-4C43-8F6B-40266792FA99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FDD1CC5D-C902-47E2-A631-9116AB360E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3e82e0-154b-4183-8da6-9a8069cccc66"/>
    <ds:schemaRef ds:uri="c947fafa-9138-486d-ae8b-4def84560b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869</Words>
  <Application>Microsoft Office PowerPoint</Application>
  <PresentationFormat>Panoramiczny</PresentationFormat>
  <Paragraphs>112</Paragraphs>
  <Slides>11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45</cp:revision>
  <dcterms:created xsi:type="dcterms:W3CDTF">2017-12-14T14:22:37Z</dcterms:created>
  <dcterms:modified xsi:type="dcterms:W3CDTF">2021-06-01T20:47:34Z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0x01010074975B71933B6548BA6545A665B53A25</vt:lpwstr>
  </property>
</Properties>
</file>